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89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31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38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5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1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6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6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00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5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3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0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77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98C4-F7E1-433C-96FB-D76E2266D876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E2FA-5EC0-435A-8076-177462B7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44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1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4800" b="1" dirty="0" smtClean="0"/>
              <a:t>Что значит: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«получить услуги в электронном виде»?</a:t>
            </a:r>
          </a:p>
          <a:p>
            <a:pPr algn="ctr"/>
            <a:endParaRPr lang="ru-RU" sz="4800" b="1" dirty="0"/>
          </a:p>
          <a:p>
            <a:pPr algn="ctr"/>
            <a:r>
              <a:rPr lang="ru-RU" sz="4800" b="1" dirty="0" smtClean="0"/>
              <a:t>Информация, которая поможет Вам</a:t>
            </a:r>
          </a:p>
          <a:p>
            <a:pPr algn="ctr"/>
            <a:r>
              <a:rPr lang="ru-RU" sz="4800" b="1" dirty="0" smtClean="0"/>
              <a:t>получать услуги на Едином портале</a:t>
            </a:r>
          </a:p>
          <a:p>
            <a:pPr algn="ctr"/>
            <a:r>
              <a:rPr lang="ru-RU" sz="4800" b="1" dirty="0" smtClean="0"/>
              <a:t>государственных и муниципальных услуг</a:t>
            </a:r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gosuslugi.ru</a:t>
            </a:r>
            <a:endParaRPr lang="ru-RU" sz="8000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17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4"/>
            <a:ext cx="12192000" cy="5361907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+mn-lt"/>
              </a:rPr>
              <a:t>Узнать состояние лицевого счета</a:t>
            </a:r>
            <a:br>
              <a:rPr lang="ru-RU" sz="6000" b="1" dirty="0" smtClean="0">
                <a:latin typeface="+mn-lt"/>
              </a:rPr>
            </a:br>
            <a:r>
              <a:rPr lang="ru-RU" sz="8000" b="1" dirty="0" smtClean="0">
                <a:solidFill>
                  <a:srgbClr val="FF0000"/>
                </a:solidFill>
                <a:latin typeface="+mn-lt"/>
              </a:rPr>
              <a:t>в ПФР</a:t>
            </a:r>
            <a:br>
              <a:rPr lang="ru-RU" sz="80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6000" b="1" dirty="0" smtClean="0">
                <a:latin typeface="+mn-lt"/>
              </a:rPr>
              <a:t>через Интернет</a:t>
            </a:r>
            <a:endParaRPr lang="ru-RU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009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09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latin typeface="+mn-lt"/>
              </a:rPr>
              <a:t>Оплатить</a:t>
            </a:r>
            <a:r>
              <a:rPr lang="ru-RU" sz="6000" b="1" dirty="0" smtClean="0">
                <a:latin typeface="+mn-lt"/>
              </a:rPr>
              <a:t> </a:t>
            </a:r>
            <a:r>
              <a:rPr lang="ru-RU" sz="8900" b="1" dirty="0" smtClean="0">
                <a:solidFill>
                  <a:srgbClr val="FF0000"/>
                </a:solidFill>
                <a:latin typeface="+mn-lt"/>
              </a:rPr>
              <a:t>штрафы ГИБДД </a:t>
            </a:r>
            <a:r>
              <a:rPr lang="ru-RU" sz="6700" b="1" dirty="0" smtClean="0">
                <a:latin typeface="+mn-lt"/>
              </a:rPr>
              <a:t>со скидкой в 50 %, зарегистрировать или снять авто с учета, получить или заменить водительское удостоверение через Интернет</a:t>
            </a:r>
            <a:endParaRPr lang="ru-RU" sz="67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055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107864"/>
          </a:xfrm>
        </p:spPr>
        <p:txBody>
          <a:bodyPr>
            <a:noAutofit/>
          </a:bodyPr>
          <a:lstStyle/>
          <a:p>
            <a:r>
              <a:rPr lang="ru-RU" sz="4600" b="1" u="sng" dirty="0" smtClean="0">
                <a:latin typeface="+mn-lt"/>
              </a:rPr>
              <a:t>Получить услуги можно:</a:t>
            </a:r>
            <a:r>
              <a:rPr lang="ru-RU" sz="4600" b="1" dirty="0" smtClean="0">
                <a:latin typeface="+mn-lt"/>
              </a:rPr>
              <a:t/>
            </a:r>
            <a:br>
              <a:rPr lang="ru-RU" sz="4600" b="1" dirty="0" smtClean="0">
                <a:latin typeface="+mn-lt"/>
              </a:rPr>
            </a:br>
            <a:r>
              <a:rPr lang="en-US" sz="4600" b="1" dirty="0" smtClean="0">
                <a:solidFill>
                  <a:srgbClr val="FF0000"/>
                </a:solidFill>
                <a:latin typeface="+mn-lt"/>
              </a:rPr>
              <a:t>gosuslugi.ru</a:t>
            </a:r>
            <a:r>
              <a:rPr lang="en-US" sz="4600" b="1" dirty="0" smtClean="0">
                <a:latin typeface="+mn-lt"/>
              </a:rPr>
              <a:t> – </a:t>
            </a:r>
            <a:r>
              <a:rPr lang="ru-RU" sz="4600" b="1" dirty="0" smtClean="0">
                <a:latin typeface="+mn-lt"/>
              </a:rPr>
              <a:t>Единый портал государственных и муниципальных услуг,</a:t>
            </a:r>
            <a:br>
              <a:rPr lang="ru-RU" sz="4600" b="1" dirty="0" smtClean="0">
                <a:latin typeface="+mn-lt"/>
              </a:rPr>
            </a:br>
            <a:r>
              <a:rPr lang="en-US" sz="4600" b="1" dirty="0" smtClean="0">
                <a:solidFill>
                  <a:srgbClr val="FF0000"/>
                </a:solidFill>
                <a:latin typeface="+mn-lt"/>
              </a:rPr>
              <a:t>nalog.ru</a:t>
            </a:r>
            <a:r>
              <a:rPr lang="ru-RU" sz="4600" b="1" dirty="0" smtClean="0">
                <a:latin typeface="+mn-lt"/>
              </a:rPr>
              <a:t> – сайт ФНС России,</a:t>
            </a:r>
            <a:br>
              <a:rPr lang="ru-RU" sz="4600" b="1" dirty="0" smtClean="0">
                <a:latin typeface="+mn-lt"/>
              </a:rPr>
            </a:br>
            <a:r>
              <a:rPr lang="en-US" sz="4600" b="1" dirty="0" smtClean="0">
                <a:solidFill>
                  <a:srgbClr val="FF0000"/>
                </a:solidFill>
                <a:latin typeface="+mn-lt"/>
              </a:rPr>
              <a:t>pfr.ru</a:t>
            </a:r>
            <a:r>
              <a:rPr lang="ru-RU" sz="4600" b="1" dirty="0" smtClean="0">
                <a:latin typeface="+mn-lt"/>
              </a:rPr>
              <a:t> – сайт ПФР,</a:t>
            </a:r>
            <a:br>
              <a:rPr lang="ru-RU" sz="4600" b="1" dirty="0" smtClean="0">
                <a:latin typeface="+mn-lt"/>
              </a:rPr>
            </a:br>
            <a:r>
              <a:rPr lang="en-US" sz="4600" b="1" dirty="0" smtClean="0">
                <a:solidFill>
                  <a:srgbClr val="FF0000"/>
                </a:solidFill>
                <a:latin typeface="+mn-lt"/>
              </a:rPr>
              <a:t>medinfo-yar.ru</a:t>
            </a:r>
            <a:r>
              <a:rPr lang="ru-RU" sz="4600" b="1" dirty="0" smtClean="0">
                <a:latin typeface="+mn-lt"/>
              </a:rPr>
              <a:t> – запись к врачу,</a:t>
            </a:r>
            <a:br>
              <a:rPr lang="ru-RU" sz="4600" b="1" dirty="0" smtClean="0">
                <a:latin typeface="+mn-lt"/>
              </a:rPr>
            </a:br>
            <a:r>
              <a:rPr lang="en-US" sz="4600" b="1" dirty="0" smtClean="0">
                <a:solidFill>
                  <a:srgbClr val="FF0000"/>
                </a:solidFill>
                <a:latin typeface="+mn-lt"/>
              </a:rPr>
              <a:t>yarregion.ru</a:t>
            </a:r>
            <a:r>
              <a:rPr lang="ru-RU" sz="4600" b="1" dirty="0" smtClean="0">
                <a:latin typeface="+mn-lt"/>
              </a:rPr>
              <a:t> – запись к врачу и в органы власти области,</a:t>
            </a:r>
            <a:br>
              <a:rPr lang="ru-RU" sz="4600" b="1" dirty="0" smtClean="0">
                <a:latin typeface="+mn-lt"/>
              </a:rPr>
            </a:br>
            <a:r>
              <a:rPr lang="ru-RU" sz="4600" b="1" dirty="0" smtClean="0">
                <a:latin typeface="+mn-lt"/>
              </a:rPr>
              <a:t>платежные системы банков – например, «Сбербанк онлайн» - </a:t>
            </a:r>
            <a:r>
              <a:rPr lang="en-US" sz="4600" b="1" dirty="0" smtClean="0">
                <a:solidFill>
                  <a:srgbClr val="FF0000"/>
                </a:solidFill>
                <a:latin typeface="+mn-lt"/>
              </a:rPr>
              <a:t>online.sberbank.ru</a:t>
            </a:r>
            <a:endParaRPr lang="ru-RU" sz="4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127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10615"/>
            <a:ext cx="1219199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/>
              <a:t>Записаться на</a:t>
            </a:r>
          </a:p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ПРИЕМ К ВРАЧУ</a:t>
            </a:r>
          </a:p>
          <a:p>
            <a:pPr algn="ctr"/>
            <a:r>
              <a:rPr lang="ru-RU" sz="6600" b="1" dirty="0" smtClean="0"/>
              <a:t>через Интернет</a:t>
            </a:r>
          </a:p>
          <a:p>
            <a:pPr algn="ctr"/>
            <a:r>
              <a:rPr lang="ru-RU" sz="6600" b="1" dirty="0" smtClean="0"/>
              <a:t>(или записать члена семьи)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07589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073149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atin typeface="+mn-lt"/>
              </a:rPr>
              <a:t>Оплатить</a:t>
            </a:r>
            <a:r>
              <a:rPr lang="ru-RU" sz="4800" b="1" dirty="0" smtClean="0">
                <a:latin typeface="+mn-lt"/>
              </a:rPr>
              <a:t> </a:t>
            </a:r>
            <a:r>
              <a:rPr lang="ru-RU" sz="8000" b="1" dirty="0" smtClean="0">
                <a:solidFill>
                  <a:srgbClr val="FF0000"/>
                </a:solidFill>
                <a:latin typeface="+mn-lt"/>
              </a:rPr>
              <a:t>НАЛОГИ</a:t>
            </a:r>
            <a:br>
              <a:rPr lang="ru-RU" sz="80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4800" b="1" dirty="0" smtClean="0">
                <a:latin typeface="+mn-lt"/>
              </a:rPr>
              <a:t/>
            </a:r>
            <a:br>
              <a:rPr lang="ru-RU" sz="4800" b="1" dirty="0" smtClean="0">
                <a:latin typeface="+mn-lt"/>
              </a:rPr>
            </a:br>
            <a:r>
              <a:rPr lang="ru-RU" sz="6000" b="1" dirty="0" smtClean="0">
                <a:latin typeface="+mn-lt"/>
              </a:rPr>
              <a:t>(транспортный, на недвижимость) через Интернет</a:t>
            </a:r>
            <a:endParaRPr lang="ru-RU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395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18005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+mn-lt"/>
              </a:rPr>
              <a:t>Оплатить квитанции</a:t>
            </a:r>
            <a:br>
              <a:rPr lang="ru-RU" sz="6000" b="1" dirty="0" smtClean="0">
                <a:latin typeface="+mn-lt"/>
              </a:rPr>
            </a:br>
            <a:r>
              <a:rPr lang="ru-RU" sz="8000" b="1" dirty="0" smtClean="0">
                <a:solidFill>
                  <a:srgbClr val="FF0000"/>
                </a:solidFill>
                <a:latin typeface="+mn-lt"/>
              </a:rPr>
              <a:t>за ЖКУ</a:t>
            </a:r>
            <a:br>
              <a:rPr lang="ru-RU" sz="80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6000" b="1" dirty="0" smtClean="0">
                <a:latin typeface="+mn-lt"/>
              </a:rPr>
              <a:t>и передать показания счетчиков через Интернет</a:t>
            </a:r>
            <a:endParaRPr lang="ru-RU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149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4"/>
            <a:ext cx="12192000" cy="5698791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+mn-lt"/>
              </a:rPr>
              <a:t>Подать заявку на замену заграничного и российского </a:t>
            </a:r>
            <a:r>
              <a:rPr lang="ru-RU" sz="8900" b="1" dirty="0" smtClean="0">
                <a:solidFill>
                  <a:srgbClr val="FF0000"/>
                </a:solidFill>
                <a:latin typeface="+mn-lt"/>
              </a:rPr>
              <a:t>паспорта</a:t>
            </a:r>
            <a:r>
              <a:rPr lang="ru-RU" sz="6000" b="1" dirty="0">
                <a:latin typeface="+mn-lt"/>
              </a:rPr>
              <a:t/>
            </a:r>
            <a:br>
              <a:rPr lang="ru-RU" sz="6000" b="1" dirty="0">
                <a:latin typeface="+mn-lt"/>
              </a:rPr>
            </a:br>
            <a:r>
              <a:rPr lang="ru-RU" sz="6000" b="1" dirty="0" smtClean="0">
                <a:latin typeface="+mn-lt"/>
              </a:rPr>
              <a:t>через Интернет</a:t>
            </a:r>
            <a:endParaRPr lang="ru-RU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580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011612"/>
          </a:xfrm>
        </p:spPr>
        <p:txBody>
          <a:bodyPr>
            <a:noAutofit/>
          </a:bodyPr>
          <a:lstStyle/>
          <a:p>
            <a:pPr algn="ctr"/>
            <a:r>
              <a:rPr lang="ru-RU" sz="7000" b="1" dirty="0" smtClean="0">
                <a:latin typeface="+mn-lt"/>
              </a:rPr>
              <a:t>Оплатить</a:t>
            </a:r>
            <a:r>
              <a:rPr lang="ru-RU" sz="6000" b="1" dirty="0" smtClean="0">
                <a:latin typeface="+mn-lt"/>
              </a:rPr>
              <a:t> </a:t>
            </a:r>
            <a:r>
              <a:rPr lang="ru-RU" sz="9000" b="1" dirty="0" smtClean="0">
                <a:solidFill>
                  <a:srgbClr val="FF0000"/>
                </a:solidFill>
                <a:latin typeface="+mn-lt"/>
              </a:rPr>
              <a:t>госпошлины</a:t>
            </a:r>
            <a:r>
              <a:rPr lang="ru-RU" sz="6000" b="1" dirty="0" smtClean="0">
                <a:latin typeface="+mn-lt"/>
              </a:rPr>
              <a:t/>
            </a:r>
            <a:br>
              <a:rPr lang="ru-RU" sz="6000" b="1" dirty="0" smtClean="0">
                <a:latin typeface="+mn-lt"/>
              </a:rPr>
            </a:br>
            <a:r>
              <a:rPr lang="ru-RU" sz="6000" b="1" dirty="0">
                <a:latin typeface="+mn-lt"/>
              </a:rPr>
              <a:t/>
            </a:r>
            <a:br>
              <a:rPr lang="ru-RU" sz="6000" b="1" dirty="0">
                <a:latin typeface="+mn-lt"/>
              </a:rPr>
            </a:br>
            <a:r>
              <a:rPr lang="ru-RU" sz="6000" b="1" dirty="0" smtClean="0">
                <a:latin typeface="+mn-lt"/>
              </a:rPr>
              <a:t>со скидкой 30 % через Интернет</a:t>
            </a:r>
            <a:endParaRPr lang="ru-RU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67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96348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+mn-lt"/>
              </a:rPr>
              <a:t>Подать</a:t>
            </a:r>
            <a:br>
              <a:rPr lang="ru-RU" sz="6000" b="1" dirty="0" smtClean="0">
                <a:latin typeface="+mn-lt"/>
              </a:rPr>
            </a:b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ЗАЯВЛЕНИЕ НА РЕГИСТРАЦИЮ </a:t>
            </a:r>
            <a:r>
              <a:rPr lang="ru-RU" sz="6000" b="1" dirty="0" smtClean="0">
                <a:latin typeface="+mn-lt"/>
              </a:rPr>
              <a:t>брака, рождения ребенка через Интернет</a:t>
            </a:r>
            <a:endParaRPr lang="ru-RU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731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50628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+mn-lt"/>
              </a:rPr>
              <a:t>Записать ребенка в</a:t>
            </a:r>
            <a:br>
              <a:rPr lang="ru-RU" sz="6000" b="1" dirty="0" smtClean="0">
                <a:latin typeface="+mn-lt"/>
              </a:rPr>
            </a:br>
            <a:r>
              <a:rPr lang="ru-RU" sz="8000" b="1" dirty="0" smtClean="0">
                <a:solidFill>
                  <a:srgbClr val="FF0000"/>
                </a:solidFill>
                <a:latin typeface="+mn-lt"/>
              </a:rPr>
              <a:t>ДЕТСКИЙ САД </a:t>
            </a:r>
            <a:r>
              <a:rPr lang="ru-RU" sz="6000" b="1" dirty="0" smtClean="0">
                <a:latin typeface="+mn-lt"/>
              </a:rPr>
              <a:t>через Интернет</a:t>
            </a:r>
            <a:endParaRPr lang="ru-RU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10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4"/>
            <a:ext cx="12192000" cy="541003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+mn-lt"/>
              </a:rPr>
              <a:t>Следить за успеваемостью ребенка в школе с</a:t>
            </a:r>
            <a:br>
              <a:rPr lang="ru-RU" sz="6000" b="1" dirty="0" smtClean="0">
                <a:latin typeface="+mn-lt"/>
              </a:rPr>
            </a:br>
            <a:r>
              <a:rPr lang="ru-RU" sz="7200" b="1" dirty="0" smtClean="0">
                <a:solidFill>
                  <a:srgbClr val="FF0000"/>
                </a:solidFill>
                <a:latin typeface="+mn-lt"/>
              </a:rPr>
              <a:t>«Электронным дневником»</a:t>
            </a:r>
            <a:endParaRPr lang="ru-RU" sz="72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278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93</Words>
  <Application>Microsoft Office PowerPoint</Application>
  <PresentationFormat>Широкоэкранный</PresentationFormat>
  <Paragraphs>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Оплатить НАЛОГИ  (транспортный, на недвижимость) через Интернет</vt:lpstr>
      <vt:lpstr>Оплатить квитанции за ЖКУ и передать показания счетчиков через Интернет</vt:lpstr>
      <vt:lpstr>Подать заявку на замену заграничного и российского паспорта через Интернет</vt:lpstr>
      <vt:lpstr>Оплатить госпошлины  со скидкой 30 % через Интернет</vt:lpstr>
      <vt:lpstr>Подать ЗАЯВЛЕНИЕ НА РЕГИСТРАЦИЮ брака, рождения ребенка через Интернет</vt:lpstr>
      <vt:lpstr>Записать ребенка в ДЕТСКИЙ САД через Интернет</vt:lpstr>
      <vt:lpstr>Следить за успеваемостью ребенка в школе с «Электронным дневником»</vt:lpstr>
      <vt:lpstr>Узнать состояние лицевого счета в ПФР через Интернет</vt:lpstr>
      <vt:lpstr>Оплатить штрафы ГИБДД со скидкой в 50 %, зарегистрировать или снять авто с учета, получить или заменить водительское удостоверение через Интернет</vt:lpstr>
      <vt:lpstr>Получить услуги можно: gosuslugi.ru – Единый портал государственных и муниципальных услуг, nalog.ru – сайт ФНС России, pfr.ru – сайт ПФР, medinfo-yar.ru – запись к врачу, yarregion.ru – запись к врачу и в органы власти области, платежные системы банков – например, «Сбербанк онлайн» - online.sberbank.ru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 значит: « получить  услуги  в  электронном  виде » ?</dc:title>
  <dc:creator>ФИЗО Техник</dc:creator>
  <cp:lastModifiedBy>ФИЗО Техник</cp:lastModifiedBy>
  <cp:revision>17</cp:revision>
  <dcterms:created xsi:type="dcterms:W3CDTF">2017-09-05T07:47:08Z</dcterms:created>
  <dcterms:modified xsi:type="dcterms:W3CDTF">2017-09-05T14:00:54Z</dcterms:modified>
</cp:coreProperties>
</file>